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0"/>
      <p:bold r:id="rId11"/>
      <p:italic r:id="rId12"/>
      <p:boldItalic r:id="rId13"/>
    </p:embeddedFont>
    <p:embeddedFont>
      <p:font typeface="Times" panose="02020603050405020304" pitchFamily="18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jmH6UBAxhzuC7THr8rhQwO2bqy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1F4038-4B05-4F03-A5C2-46A7C5A27A1A}" v="62" dt="2022-12-08T13:11:17.9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viral Chharia" userId="d59f88121852fe6e" providerId="LiveId" clId="{654E3047-6EE1-4DFF-B2BD-31F445771C14}"/>
    <pc:docChg chg="modSld">
      <pc:chgData name="Aviral Chharia" userId="d59f88121852fe6e" providerId="LiveId" clId="{654E3047-6EE1-4DFF-B2BD-31F445771C14}" dt="2022-12-08T13:19:22.728" v="29" actId="14100"/>
      <pc:docMkLst>
        <pc:docMk/>
      </pc:docMkLst>
      <pc:sldChg chg="modSp mod">
        <pc:chgData name="Aviral Chharia" userId="d59f88121852fe6e" providerId="LiveId" clId="{654E3047-6EE1-4DFF-B2BD-31F445771C14}" dt="2022-12-08T13:19:22.728" v="29" actId="14100"/>
        <pc:sldMkLst>
          <pc:docMk/>
          <pc:sldMk cId="0" sldId="262"/>
        </pc:sldMkLst>
        <pc:spChg chg="mod">
          <ac:chgData name="Aviral Chharia" userId="d59f88121852fe6e" providerId="LiveId" clId="{654E3047-6EE1-4DFF-B2BD-31F445771C14}" dt="2022-12-08T13:18:52.184" v="19" actId="1037"/>
          <ac:spMkLst>
            <pc:docMk/>
            <pc:sldMk cId="0" sldId="262"/>
            <ac:spMk id="201" creationId="{00000000-0000-0000-0000-000000000000}"/>
          </ac:spMkLst>
        </pc:spChg>
        <pc:spChg chg="mod">
          <ac:chgData name="Aviral Chharia" userId="d59f88121852fe6e" providerId="LiveId" clId="{654E3047-6EE1-4DFF-B2BD-31F445771C14}" dt="2022-12-08T13:18:56.371" v="25" actId="1038"/>
          <ac:spMkLst>
            <pc:docMk/>
            <pc:sldMk cId="0" sldId="262"/>
            <ac:spMk id="202" creationId="{00000000-0000-0000-0000-000000000000}"/>
          </ac:spMkLst>
        </pc:spChg>
        <pc:picChg chg="mod">
          <ac:chgData name="Aviral Chharia" userId="d59f88121852fe6e" providerId="LiveId" clId="{654E3047-6EE1-4DFF-B2BD-31F445771C14}" dt="2022-12-08T13:19:11.667" v="27" actId="14100"/>
          <ac:picMkLst>
            <pc:docMk/>
            <pc:sldMk cId="0" sldId="262"/>
            <ac:picMk id="205" creationId="{00000000-0000-0000-0000-000000000000}"/>
          </ac:picMkLst>
        </pc:picChg>
        <pc:picChg chg="mod">
          <ac:chgData name="Aviral Chharia" userId="d59f88121852fe6e" providerId="LiveId" clId="{654E3047-6EE1-4DFF-B2BD-31F445771C14}" dt="2022-12-08T13:18:48.961" v="13" actId="1037"/>
          <ac:picMkLst>
            <pc:docMk/>
            <pc:sldMk cId="0" sldId="262"/>
            <ac:picMk id="206" creationId="{00000000-0000-0000-0000-000000000000}"/>
          </ac:picMkLst>
        </pc:picChg>
        <pc:picChg chg="mod">
          <ac:chgData name="Aviral Chharia" userId="d59f88121852fe6e" providerId="LiveId" clId="{654E3047-6EE1-4DFF-B2BD-31F445771C14}" dt="2022-12-08T13:19:22.728" v="29" actId="14100"/>
          <ac:picMkLst>
            <pc:docMk/>
            <pc:sldMk cId="0" sldId="262"/>
            <ac:picMk id="20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p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803cb7356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0" name="Google Shape;100;g1803cb7356f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g1803cb7356f_0_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" name="Google Shape;130;p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803cb7356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1" name="Google Shape;161;g1803cb7356f_0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g1803cb7356f_0_2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803cb7356f_4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4" name="Google Shape;184;g1803cb7356f_4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" name="Google Shape;185;g1803cb7356f_4_9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1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4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6" t="23987" r="4768" b="1987"/>
          <a:stretch/>
        </p:blipFill>
        <p:spPr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" name="Google Shape;2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4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6" t="23987" r="4768" b="1987"/>
          <a:stretch/>
        </p:blipFill>
        <p:spPr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">
  <p:cSld name="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5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639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63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63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63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6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29" name="Google Shape;29;p3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6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639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63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63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63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body" idx="2"/>
          </p:nvPr>
        </p:nvSpPr>
        <p:spPr>
          <a:xfrm>
            <a:off x="4727448" y="1212300"/>
            <a:ext cx="3959352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639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63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63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63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8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33" name="Google Shape;33;p3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639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63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63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63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38"/>
          <p:cNvSpPr txBox="1">
            <a:spLocks noGrp="1"/>
          </p:cNvSpPr>
          <p:nvPr>
            <p:ph type="body" idx="2"/>
          </p:nvPr>
        </p:nvSpPr>
        <p:spPr>
          <a:xfrm>
            <a:off x="32766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639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63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63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63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body" idx="3"/>
          </p:nvPr>
        </p:nvSpPr>
        <p:spPr>
          <a:xfrm>
            <a:off x="60960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639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63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63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63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">
  <p:cSld name="4 Colum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9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38" name="Google Shape;38;p3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639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63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63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63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39"/>
          <p:cNvSpPr txBox="1">
            <a:spLocks noGrp="1"/>
          </p:cNvSpPr>
          <p:nvPr>
            <p:ph type="body" idx="2"/>
          </p:nvPr>
        </p:nvSpPr>
        <p:spPr>
          <a:xfrm>
            <a:off x="25654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639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63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63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63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39"/>
          <p:cNvSpPr txBox="1">
            <a:spLocks noGrp="1"/>
          </p:cNvSpPr>
          <p:nvPr>
            <p:ph type="body" idx="3"/>
          </p:nvPr>
        </p:nvSpPr>
        <p:spPr>
          <a:xfrm>
            <a:off x="46736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639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63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63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63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39"/>
          <p:cNvSpPr txBox="1">
            <a:spLocks noGrp="1"/>
          </p:cNvSpPr>
          <p:nvPr>
            <p:ph type="body" idx="4"/>
          </p:nvPr>
        </p:nvSpPr>
        <p:spPr>
          <a:xfrm>
            <a:off x="67818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639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63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63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63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3" descr="_Plaid-Digital_FINAL-NEW.png"/>
          <p:cNvPicPr preferRelativeResize="0"/>
          <p:nvPr/>
        </p:nvPicPr>
        <p:blipFill rotWithShape="1">
          <a:blip r:embed="rId9">
            <a:alphaModFix/>
          </a:blip>
          <a:srcRect l="59550" t="20874" r="39888" b="2893"/>
          <a:stretch/>
        </p:blipFill>
        <p:spPr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33" descr="_Plaid-Digital_FINAL-NEW.png"/>
          <p:cNvPicPr preferRelativeResize="0"/>
          <p:nvPr/>
        </p:nvPicPr>
        <p:blipFill rotWithShape="1">
          <a:blip r:embed="rId9">
            <a:alphaModFix/>
          </a:blip>
          <a:srcRect l="59550" t="20874" r="39888" b="2893"/>
          <a:stretch/>
        </p:blipFill>
        <p:spPr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3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3" name="Google Shape;13;p3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63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" name="Google Shape;14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72400" y="4248150"/>
            <a:ext cx="1154590" cy="73639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/>
          <p:nvPr/>
        </p:nvSpPr>
        <p:spPr>
          <a:xfrm>
            <a:off x="2209800" y="1272575"/>
            <a:ext cx="5412300" cy="134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Google Shape;49;p1"/>
          <p:cNvCxnSpPr/>
          <p:nvPr/>
        </p:nvCxnSpPr>
        <p:spPr>
          <a:xfrm>
            <a:off x="2209800" y="3486150"/>
            <a:ext cx="5486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Google Shape;50;p1"/>
          <p:cNvSpPr txBox="1"/>
          <p:nvPr/>
        </p:nvSpPr>
        <p:spPr>
          <a:xfrm>
            <a:off x="2141050" y="2663200"/>
            <a:ext cx="68787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GameStyler: Enhanced UI design with Luminance only Style Transfer on a Single text condition</a:t>
            </a:r>
            <a:endParaRPr sz="2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" name="Google Shape;51;p1"/>
          <p:cNvPicPr preferRelativeResize="0"/>
          <p:nvPr/>
        </p:nvPicPr>
        <p:blipFill rotWithShape="1">
          <a:blip r:embed="rId3">
            <a:alphaModFix/>
          </a:blip>
          <a:srcRect l="5884" t="7850" r="7325" b="12771"/>
          <a:stretch/>
        </p:blipFill>
        <p:spPr>
          <a:xfrm>
            <a:off x="7754729" y="4004310"/>
            <a:ext cx="1054145" cy="964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"/>
          <p:cNvSpPr txBox="1"/>
          <p:nvPr/>
        </p:nvSpPr>
        <p:spPr>
          <a:xfrm>
            <a:off x="2149125" y="3529850"/>
            <a:ext cx="5264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Aviral Chharia, Prakhar Bhardwaj, Shivam </a:t>
            </a:r>
            <a:r>
              <a:rPr lang="en-U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Doshi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24-787 Final Project Presentation</a:t>
            </a: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December 8th, 2022</a:t>
            </a: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" name="Google Shape;53;p1"/>
          <p:cNvPicPr preferRelativeResize="0"/>
          <p:nvPr/>
        </p:nvPicPr>
        <p:blipFill rotWithShape="1">
          <a:blip r:embed="rId4">
            <a:alphaModFix/>
          </a:blip>
          <a:srcRect l="10743" t="2168" r="2959" b="7854"/>
          <a:stretch/>
        </p:blipFill>
        <p:spPr>
          <a:xfrm>
            <a:off x="2359379" y="1346675"/>
            <a:ext cx="1679259" cy="103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5">
            <a:alphaModFix/>
          </a:blip>
          <a:srcRect l="11021" t="4194" r="2667" b="7692"/>
          <a:stretch/>
        </p:blipFill>
        <p:spPr>
          <a:xfrm>
            <a:off x="5642112" y="1355618"/>
            <a:ext cx="1664676" cy="102250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3696300" y="1569900"/>
            <a:ext cx="1945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Open Sans"/>
                <a:ea typeface="Open Sans"/>
                <a:cs typeface="Open Sans"/>
                <a:sym typeface="Open Sans"/>
              </a:rPr>
              <a:t>“brick style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Open Sans"/>
                <a:ea typeface="Open Sans"/>
                <a:cs typeface="Open Sans"/>
                <a:sym typeface="Open Sans"/>
              </a:rPr>
              <a:t> painting”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4043748" y="1754701"/>
            <a:ext cx="204900" cy="215400"/>
          </a:xfrm>
          <a:prstGeom prst="mathPlus">
            <a:avLst>
              <a:gd name="adj1" fmla="val 958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" name="Google Shape;57;p1"/>
          <p:cNvCxnSpPr/>
          <p:nvPr/>
        </p:nvCxnSpPr>
        <p:spPr>
          <a:xfrm rot="10800000" flipH="1">
            <a:off x="5145000" y="1866125"/>
            <a:ext cx="435900" cy="1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8" name="Google Shape;58;p1"/>
          <p:cNvSpPr txBox="1"/>
          <p:nvPr/>
        </p:nvSpPr>
        <p:spPr>
          <a:xfrm>
            <a:off x="2950475" y="2309200"/>
            <a:ext cx="194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latin typeface="Open Sans"/>
                <a:ea typeface="Open Sans"/>
                <a:cs typeface="Open Sans"/>
                <a:sym typeface="Open Sans"/>
              </a:rPr>
              <a:t>GTA 5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5802175" y="2309200"/>
            <a:ext cx="3037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latin typeface="Open Sans"/>
                <a:ea typeface="Open Sans"/>
                <a:cs typeface="Open Sans"/>
                <a:sym typeface="Open Sans"/>
              </a:rPr>
              <a:t>GTA 5 in Brick Style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3;p5">
            <a:extLst>
              <a:ext uri="{FF2B5EF4-FFF2-40B4-BE49-F238E27FC236}">
                <a16:creationId xmlns:a16="http://schemas.microsoft.com/office/drawing/2014/main" id="{76CF92E5-007F-634C-5991-D64998F20F65}"/>
              </a:ext>
            </a:extLst>
          </p:cNvPr>
          <p:cNvSpPr txBox="1"/>
          <p:nvPr/>
        </p:nvSpPr>
        <p:spPr>
          <a:xfrm>
            <a:off x="4566167" y="2472976"/>
            <a:ext cx="4286026" cy="169274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93;p5">
            <a:extLst>
              <a:ext uri="{FF2B5EF4-FFF2-40B4-BE49-F238E27FC236}">
                <a16:creationId xmlns:a16="http://schemas.microsoft.com/office/drawing/2014/main" id="{5839A785-B5FA-E07A-AB1F-BD3BCA438C1F}"/>
              </a:ext>
            </a:extLst>
          </p:cNvPr>
          <p:cNvSpPr txBox="1"/>
          <p:nvPr/>
        </p:nvSpPr>
        <p:spPr>
          <a:xfrm>
            <a:off x="288807" y="2472975"/>
            <a:ext cx="3972863" cy="169274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2"/>
          <p:cNvSpPr txBox="1"/>
          <p:nvPr/>
        </p:nvSpPr>
        <p:spPr>
          <a:xfrm>
            <a:off x="7743150" y="4388650"/>
            <a:ext cx="12534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>
            <a:spLocks noGrp="1"/>
          </p:cNvSpPr>
          <p:nvPr>
            <p:ph type="title"/>
          </p:nvPr>
        </p:nvSpPr>
        <p:spPr>
          <a:xfrm>
            <a:off x="283400" y="190875"/>
            <a:ext cx="8754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 in applying Style Transfer for Visual Design</a:t>
            </a:r>
            <a:endParaRPr sz="2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1791232" y="742958"/>
            <a:ext cx="5732100" cy="134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2"/>
          <p:cNvGrpSpPr/>
          <p:nvPr/>
        </p:nvGrpSpPr>
        <p:grpSpPr>
          <a:xfrm>
            <a:off x="3541202" y="823439"/>
            <a:ext cx="4116522" cy="1220781"/>
            <a:chOff x="3986425" y="1352750"/>
            <a:chExt cx="4532117" cy="1353266"/>
          </a:xfrm>
        </p:grpSpPr>
        <p:grpSp>
          <p:nvGrpSpPr>
            <p:cNvPr id="68" name="Google Shape;68;p2"/>
            <p:cNvGrpSpPr/>
            <p:nvPr/>
          </p:nvGrpSpPr>
          <p:grpSpPr>
            <a:xfrm>
              <a:off x="3986425" y="1844950"/>
              <a:ext cx="4532117" cy="861066"/>
              <a:chOff x="3986425" y="1844950"/>
              <a:chExt cx="4532117" cy="861066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3986425" y="1844950"/>
                <a:ext cx="277800" cy="279600"/>
              </a:xfrm>
              <a:prstGeom prst="mathPlus">
                <a:avLst>
                  <a:gd name="adj1" fmla="val 9586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2" name="Google Shape;72;p2"/>
              <p:cNvCxnSpPr/>
              <p:nvPr/>
            </p:nvCxnSpPr>
            <p:spPr>
              <a:xfrm>
                <a:off x="5852688" y="1984750"/>
                <a:ext cx="391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pic>
            <p:nvPicPr>
              <p:cNvPr id="73" name="Google Shape;73;p2"/>
              <p:cNvPicPr preferRelativeResize="0"/>
              <p:nvPr/>
            </p:nvPicPr>
            <p:blipFill rotWithShape="1">
              <a:blip r:embed="rId3">
                <a:alphaModFix/>
              </a:blip>
              <a:srcRect l="56876" t="73261" b="22032"/>
              <a:stretch/>
            </p:blipFill>
            <p:spPr>
              <a:xfrm>
                <a:off x="5792881" y="2546610"/>
                <a:ext cx="2725661" cy="1594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4" name="Google Shape;74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59648" y="1352750"/>
              <a:ext cx="1747151" cy="11647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Google Shape;75;p2"/>
          <p:cNvSpPr txBox="1"/>
          <p:nvPr/>
        </p:nvSpPr>
        <p:spPr>
          <a:xfrm>
            <a:off x="552250" y="4077275"/>
            <a:ext cx="411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1) Loss of original color during Style Transfer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2"/>
          <p:cNvSpPr txBox="1"/>
          <p:nvPr/>
        </p:nvSpPr>
        <p:spPr>
          <a:xfrm>
            <a:off x="4495800" y="3831575"/>
            <a:ext cx="44664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 Style Image may not be always present with the Content Creator. However, they may have a visualization of the final image in their mind.</a:t>
            </a:r>
            <a:endParaRPr sz="1300"/>
          </a:p>
        </p:txBody>
      </p:sp>
      <p:pic>
        <p:nvPicPr>
          <p:cNvPr id="77" name="Google Shape;77;p2"/>
          <p:cNvPicPr preferRelativeResize="0"/>
          <p:nvPr/>
        </p:nvPicPr>
        <p:blipFill rotWithShape="1">
          <a:blip r:embed="rId5">
            <a:alphaModFix/>
          </a:blip>
          <a:srcRect l="10878" t="3892" r="3196" b="7643"/>
          <a:stretch/>
        </p:blipFill>
        <p:spPr>
          <a:xfrm>
            <a:off x="399850" y="2568580"/>
            <a:ext cx="1435350" cy="1237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"/>
          <p:cNvPicPr preferRelativeResize="0"/>
          <p:nvPr/>
        </p:nvPicPr>
        <p:blipFill rotWithShape="1">
          <a:blip r:embed="rId6">
            <a:alphaModFix/>
          </a:blip>
          <a:srcRect l="10938" t="4325" r="3136" b="7209"/>
          <a:stretch/>
        </p:blipFill>
        <p:spPr>
          <a:xfrm>
            <a:off x="2727500" y="2568575"/>
            <a:ext cx="1435350" cy="12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2"/>
          <p:cNvPicPr preferRelativeResize="0"/>
          <p:nvPr/>
        </p:nvPicPr>
        <p:blipFill rotWithShape="1">
          <a:blip r:embed="rId7">
            <a:alphaModFix/>
          </a:blip>
          <a:srcRect l="693" t="4471" r="88658" b="71160"/>
          <a:stretch/>
        </p:blipFill>
        <p:spPr>
          <a:xfrm>
            <a:off x="4674350" y="2568575"/>
            <a:ext cx="1193474" cy="123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"/>
          <p:cNvPicPr preferRelativeResize="0"/>
          <p:nvPr/>
        </p:nvPicPr>
        <p:blipFill rotWithShape="1">
          <a:blip r:embed="rId8">
            <a:alphaModFix/>
          </a:blip>
          <a:srcRect l="10299" t="2884" r="2196" b="7542"/>
          <a:stretch/>
        </p:blipFill>
        <p:spPr>
          <a:xfrm>
            <a:off x="7429125" y="2568577"/>
            <a:ext cx="1253371" cy="123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2"/>
          <p:cNvCxnSpPr/>
          <p:nvPr/>
        </p:nvCxnSpPr>
        <p:spPr>
          <a:xfrm>
            <a:off x="5998229" y="3288566"/>
            <a:ext cx="1300500" cy="1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82" name="Google Shape;82;p2"/>
          <p:cNvPicPr preferRelativeResize="0"/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67" b="96000" l="3103" r="98091">
                        <a14:foregroundMark x1="42959" y1="31667" x2="42959" y2="33333"/>
                        <a14:foregroundMark x1="56325" y1="30667" x2="59905" y2="32667"/>
                        <a14:foregroundMark x1="38425" y1="32000" x2="40334" y2="30500"/>
                        <a14:foregroundMark x1="57041" y1="31000" x2="57995" y2="32000"/>
                        <a14:foregroundMark x1="33174" y1="29500" x2="31265" y2="29333"/>
                        <a14:foregroundMark x1="36516" y1="28667" x2="39141" y2="27833"/>
                        <a14:foregroundMark x1="38902" y1="28667" x2="42005" y2="36500"/>
                        <a14:foregroundMark x1="54893" y1="30000" x2="58234" y2="31500"/>
                        <a14:foregroundMark x1="58711" y1="34833" x2="58234" y2="33167"/>
                        <a14:foregroundMark x1="54893" y1="28167" x2="62768" y2="38167"/>
                        <a14:foregroundMark x1="13365" y1="21167" x2="11933" y2="45000"/>
                        <a14:foregroundMark x1="32697" y1="27833" x2="49881" y2="7167"/>
                        <a14:foregroundMark x1="39857" y1="62833" x2="55609" y2="66500"/>
                        <a14:foregroundMark x1="68496" y1="8833" x2="57041" y2="4333"/>
                        <a14:foregroundMark x1="16468" y1="13833" x2="7160" y2="46667"/>
                        <a14:foregroundMark x1="10263" y1="14500" x2="3341" y2="39333"/>
                        <a14:foregroundMark x1="31742" y1="88833" x2="11695" y2="94833"/>
                        <a14:foregroundMark x1="27685" y1="90500" x2="61814" y2="94000"/>
                        <a14:foregroundMark x1="41289" y1="93833" x2="73031" y2="96000"/>
                        <a14:foregroundMark x1="79475" y1="9500" x2="73986" y2="8333"/>
                        <a14:foregroundMark x1="77327" y1="10000" x2="77088" y2="26500"/>
                        <a14:foregroundMark x1="78282" y1="23167" x2="91408" y2="5333"/>
                        <a14:foregroundMark x1="98091" y1="13333" x2="94988" y2="15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9825" y="2457275"/>
            <a:ext cx="558900" cy="80033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"/>
          <p:cNvSpPr txBox="1"/>
          <p:nvPr/>
        </p:nvSpPr>
        <p:spPr>
          <a:xfrm>
            <a:off x="726625" y="3805875"/>
            <a:ext cx="78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FryCry6.0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2"/>
          <p:cNvSpPr txBox="1"/>
          <p:nvPr/>
        </p:nvSpPr>
        <p:spPr>
          <a:xfrm>
            <a:off x="3047750" y="3805875"/>
            <a:ext cx="2007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“Brick Style”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5" name="Google Shape;85;p2"/>
          <p:cNvCxnSpPr/>
          <p:nvPr/>
        </p:nvCxnSpPr>
        <p:spPr>
          <a:xfrm rot="10800000" flipH="1">
            <a:off x="1957500" y="3184525"/>
            <a:ext cx="647700" cy="5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6" name="Google Shape;86;p2"/>
          <p:cNvSpPr txBox="1"/>
          <p:nvPr/>
        </p:nvSpPr>
        <p:spPr>
          <a:xfrm>
            <a:off x="629950" y="2088466"/>
            <a:ext cx="8191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Times New Roman"/>
                <a:ea typeface="Times New Roman"/>
                <a:cs typeface="Times New Roman"/>
                <a:sym typeface="Times New Roman"/>
              </a:rPr>
              <a:t>Two primary challenges are there in applying Neural Style Transfer to UI of Games for visual scene enhancement: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7" name="Google Shape;87;p2"/>
          <p:cNvCxnSpPr/>
          <p:nvPr/>
        </p:nvCxnSpPr>
        <p:spPr>
          <a:xfrm flipH="1">
            <a:off x="4396575" y="2525150"/>
            <a:ext cx="1500" cy="20778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8B8C77C-5226-1515-B222-98BF49A72A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50152" y="841693"/>
            <a:ext cx="1304657" cy="1237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034C78-613A-E743-9DEF-F1B31B8025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23634" y="823419"/>
            <a:ext cx="1548518" cy="12375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/>
          <p:nvPr/>
        </p:nvSpPr>
        <p:spPr>
          <a:xfrm>
            <a:off x="287200" y="838625"/>
            <a:ext cx="5844000" cy="320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5"/>
          <p:cNvSpPr txBox="1">
            <a:spLocks noGrp="1"/>
          </p:cNvSpPr>
          <p:nvPr>
            <p:ph type="title"/>
          </p:nvPr>
        </p:nvSpPr>
        <p:spPr>
          <a:xfrm>
            <a:off x="283400" y="267075"/>
            <a:ext cx="87177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Overview</a:t>
            </a:r>
            <a:endParaRPr sz="2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6" name="Google Shape;9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388" y="4229925"/>
            <a:ext cx="4175225" cy="3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5"/>
          <p:cNvPicPr preferRelativeResize="0"/>
          <p:nvPr/>
        </p:nvPicPr>
        <p:blipFill rotWithShape="1">
          <a:blip r:embed="rId4">
            <a:alphaModFix/>
          </a:blip>
          <a:srcRect l="36263" t="85023" r="37779" b="2633"/>
          <a:stretch/>
        </p:blipFill>
        <p:spPr>
          <a:xfrm>
            <a:off x="6220025" y="3670250"/>
            <a:ext cx="1791699" cy="40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F85FFF3-D111-C4E2-79B0-8EA782AA7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17" y="1029075"/>
            <a:ext cx="8938207" cy="29261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803cb7356f_0_7"/>
          <p:cNvSpPr txBox="1"/>
          <p:nvPr/>
        </p:nvSpPr>
        <p:spPr>
          <a:xfrm>
            <a:off x="7705925" y="4433675"/>
            <a:ext cx="13233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g1803cb7356f_0_7"/>
          <p:cNvSpPr/>
          <p:nvPr/>
        </p:nvSpPr>
        <p:spPr>
          <a:xfrm>
            <a:off x="328325" y="2574025"/>
            <a:ext cx="8644800" cy="2122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1803cb7356f_0_7"/>
          <p:cNvSpPr/>
          <p:nvPr/>
        </p:nvSpPr>
        <p:spPr>
          <a:xfrm>
            <a:off x="328325" y="780200"/>
            <a:ext cx="8644800" cy="1716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1803cb7356f_0_7"/>
          <p:cNvSpPr txBox="1">
            <a:spLocks noGrp="1"/>
          </p:cNvSpPr>
          <p:nvPr>
            <p:ph type="title"/>
          </p:nvPr>
        </p:nvSpPr>
        <p:spPr>
          <a:xfrm>
            <a:off x="283407" y="267075"/>
            <a:ext cx="6844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Obtained</a:t>
            </a:r>
            <a:endParaRPr sz="2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7" name="Google Shape;107;g1803cb7356f_0_7"/>
          <p:cNvPicPr preferRelativeResize="0"/>
          <p:nvPr/>
        </p:nvPicPr>
        <p:blipFill rotWithShape="1">
          <a:blip r:embed="rId3">
            <a:alphaModFix/>
          </a:blip>
          <a:srcRect l="12106" t="3913" r="4225" b="8143"/>
          <a:stretch/>
        </p:blipFill>
        <p:spPr>
          <a:xfrm>
            <a:off x="483838" y="2650225"/>
            <a:ext cx="2089650" cy="16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1803cb7356f_0_7"/>
          <p:cNvPicPr preferRelativeResize="0"/>
          <p:nvPr/>
        </p:nvPicPr>
        <p:blipFill rotWithShape="1">
          <a:blip r:embed="rId4">
            <a:alphaModFix/>
          </a:blip>
          <a:srcRect l="11591" t="3568" r="3490" b="7880"/>
          <a:stretch/>
        </p:blipFill>
        <p:spPr>
          <a:xfrm>
            <a:off x="6718488" y="2650225"/>
            <a:ext cx="2161425" cy="16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1803cb7356f_0_7"/>
          <p:cNvPicPr preferRelativeResize="0"/>
          <p:nvPr/>
        </p:nvPicPr>
        <p:blipFill rotWithShape="1">
          <a:blip r:embed="rId5">
            <a:alphaModFix/>
          </a:blip>
          <a:srcRect l="11106" t="3950" r="2864" b="8067"/>
          <a:stretch/>
        </p:blipFill>
        <p:spPr>
          <a:xfrm>
            <a:off x="4399275" y="2650225"/>
            <a:ext cx="2161425" cy="16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1803cb7356f_0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9575" y="872000"/>
            <a:ext cx="2089650" cy="14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1803cb7356f_0_7"/>
          <p:cNvPicPr preferRelativeResize="0"/>
          <p:nvPr/>
        </p:nvPicPr>
        <p:blipFill rotWithShape="1">
          <a:blip r:embed="rId7">
            <a:alphaModFix/>
          </a:blip>
          <a:srcRect l="10743" t="2168" r="2959" b="7854"/>
          <a:stretch/>
        </p:blipFill>
        <p:spPr>
          <a:xfrm>
            <a:off x="474675" y="874369"/>
            <a:ext cx="2107974" cy="142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1803cb7356f_0_7"/>
          <p:cNvPicPr preferRelativeResize="0"/>
          <p:nvPr/>
        </p:nvPicPr>
        <p:blipFill rotWithShape="1">
          <a:blip r:embed="rId8">
            <a:alphaModFix/>
          </a:blip>
          <a:srcRect l="11021" t="4194" r="2667" b="7692"/>
          <a:stretch/>
        </p:blipFill>
        <p:spPr>
          <a:xfrm>
            <a:off x="4489766" y="880532"/>
            <a:ext cx="2089667" cy="140921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1803cb7356f_0_7"/>
          <p:cNvSpPr txBox="1"/>
          <p:nvPr/>
        </p:nvSpPr>
        <p:spPr>
          <a:xfrm>
            <a:off x="2104662" y="1292618"/>
            <a:ext cx="244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Open Sans"/>
                <a:ea typeface="Open Sans"/>
                <a:cs typeface="Open Sans"/>
                <a:sym typeface="Open Sans"/>
              </a:rPr>
              <a:t>“brick style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Open Sans"/>
                <a:ea typeface="Open Sans"/>
                <a:cs typeface="Open Sans"/>
                <a:sym typeface="Open Sans"/>
              </a:rPr>
              <a:t> painting”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g1803cb7356f_0_7"/>
          <p:cNvSpPr/>
          <p:nvPr/>
        </p:nvSpPr>
        <p:spPr>
          <a:xfrm>
            <a:off x="2617014" y="1471110"/>
            <a:ext cx="257100" cy="297000"/>
          </a:xfrm>
          <a:prstGeom prst="mathPlus">
            <a:avLst>
              <a:gd name="adj1" fmla="val 958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g1803cb7356f_0_7"/>
          <p:cNvCxnSpPr/>
          <p:nvPr/>
        </p:nvCxnSpPr>
        <p:spPr>
          <a:xfrm rot="10800000" flipH="1">
            <a:off x="3847016" y="1624642"/>
            <a:ext cx="547200" cy="2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6" name="Google Shape;116;g1803cb7356f_0_7"/>
          <p:cNvSpPr txBox="1"/>
          <p:nvPr/>
        </p:nvSpPr>
        <p:spPr>
          <a:xfrm>
            <a:off x="1244628" y="2235321"/>
            <a:ext cx="244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latin typeface="Open Sans"/>
                <a:ea typeface="Open Sans"/>
                <a:cs typeface="Open Sans"/>
                <a:sym typeface="Open Sans"/>
              </a:rPr>
              <a:t>GTA 5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g1803cb7356f_0_7"/>
          <p:cNvSpPr txBox="1"/>
          <p:nvPr/>
        </p:nvSpPr>
        <p:spPr>
          <a:xfrm>
            <a:off x="4860050" y="2235325"/>
            <a:ext cx="2725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latin typeface="Open Sans"/>
                <a:ea typeface="Open Sans"/>
                <a:cs typeface="Open Sans"/>
                <a:sym typeface="Open Sans"/>
              </a:rPr>
              <a:t>GTA 5 in Brick Style 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g1803cb7356f_0_7"/>
          <p:cNvSpPr txBox="1"/>
          <p:nvPr/>
        </p:nvSpPr>
        <p:spPr>
          <a:xfrm>
            <a:off x="725528" y="4288571"/>
            <a:ext cx="244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latin typeface="Open Sans"/>
                <a:ea typeface="Open Sans"/>
                <a:cs typeface="Open Sans"/>
                <a:sym typeface="Open Sans"/>
              </a:rPr>
              <a:t>Euro Truck Simulator 2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g1803cb7356f_0_7"/>
          <p:cNvSpPr txBox="1"/>
          <p:nvPr/>
        </p:nvSpPr>
        <p:spPr>
          <a:xfrm>
            <a:off x="4488950" y="4288575"/>
            <a:ext cx="210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latin typeface="Open Sans"/>
                <a:ea typeface="Open Sans"/>
                <a:cs typeface="Open Sans"/>
                <a:sym typeface="Open Sans"/>
              </a:rPr>
              <a:t>Euro Truck Simulator 2 in Vincent Van Gogh’s Style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g1803cb7356f_0_7"/>
          <p:cNvSpPr txBox="1"/>
          <p:nvPr/>
        </p:nvSpPr>
        <p:spPr>
          <a:xfrm>
            <a:off x="2714250" y="2969025"/>
            <a:ext cx="1266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Open Sans"/>
                <a:ea typeface="Open Sans"/>
                <a:cs typeface="Open Sans"/>
                <a:sym typeface="Open Sans"/>
              </a:rPr>
              <a:t>“Starry night by Vincent van gogh”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g1803cb7356f_0_7"/>
          <p:cNvSpPr/>
          <p:nvPr/>
        </p:nvSpPr>
        <p:spPr>
          <a:xfrm>
            <a:off x="2617014" y="3223710"/>
            <a:ext cx="257100" cy="297000"/>
          </a:xfrm>
          <a:prstGeom prst="mathPlus">
            <a:avLst>
              <a:gd name="adj1" fmla="val 958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g1803cb7356f_0_7"/>
          <p:cNvCxnSpPr/>
          <p:nvPr/>
        </p:nvCxnSpPr>
        <p:spPr>
          <a:xfrm rot="10800000" flipH="1">
            <a:off x="3847016" y="3373042"/>
            <a:ext cx="532500" cy="6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3" name="Google Shape;123;g1803cb7356f_0_7"/>
          <p:cNvSpPr txBox="1"/>
          <p:nvPr/>
        </p:nvSpPr>
        <p:spPr>
          <a:xfrm>
            <a:off x="4775850" y="463400"/>
            <a:ext cx="1947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BB002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GameStyler (Ours)</a:t>
            </a:r>
            <a:endParaRPr sz="1300" b="1">
              <a:solidFill>
                <a:srgbClr val="BB002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g1803cb7356f_0_7"/>
          <p:cNvSpPr txBox="1"/>
          <p:nvPr/>
        </p:nvSpPr>
        <p:spPr>
          <a:xfrm>
            <a:off x="6887599" y="463400"/>
            <a:ext cx="205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BB002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CLIPstyler (CVPR 22)</a:t>
            </a:r>
            <a:endParaRPr sz="1300" b="1">
              <a:solidFill>
                <a:srgbClr val="BB002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5" name="Google Shape;125;g1803cb7356f_0_7"/>
          <p:cNvCxnSpPr/>
          <p:nvPr/>
        </p:nvCxnSpPr>
        <p:spPr>
          <a:xfrm flipH="1">
            <a:off x="6638850" y="2602338"/>
            <a:ext cx="1500" cy="20778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6" name="Google Shape;126;g1803cb7356f_0_7"/>
          <p:cNvCxnSpPr/>
          <p:nvPr/>
        </p:nvCxnSpPr>
        <p:spPr>
          <a:xfrm flipH="1">
            <a:off x="6634350" y="849738"/>
            <a:ext cx="6000" cy="16212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/>
          <p:nvPr/>
        </p:nvSpPr>
        <p:spPr>
          <a:xfrm>
            <a:off x="1933900" y="758925"/>
            <a:ext cx="820500" cy="3848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359599" y="267075"/>
            <a:ext cx="7581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Comparison with State-of-the-art Models</a:t>
            </a:r>
            <a:endParaRPr sz="2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6" name="Google Shape;136;p6"/>
          <p:cNvPicPr preferRelativeResize="0"/>
          <p:nvPr/>
        </p:nvPicPr>
        <p:blipFill rotWithShape="1">
          <a:blip r:embed="rId3">
            <a:alphaModFix/>
          </a:blip>
          <a:srcRect l="10299" t="2884" r="2196" b="7542"/>
          <a:stretch/>
        </p:blipFill>
        <p:spPr>
          <a:xfrm>
            <a:off x="1955075" y="994897"/>
            <a:ext cx="768200" cy="75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6"/>
          <p:cNvPicPr preferRelativeResize="0"/>
          <p:nvPr/>
        </p:nvPicPr>
        <p:blipFill rotWithShape="1">
          <a:blip r:embed="rId4">
            <a:alphaModFix/>
          </a:blip>
          <a:srcRect l="10846" t="3771" r="3346" b="7896"/>
          <a:stretch/>
        </p:blipFill>
        <p:spPr>
          <a:xfrm>
            <a:off x="1960050" y="1794169"/>
            <a:ext cx="768200" cy="768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6"/>
          <p:cNvCxnSpPr/>
          <p:nvPr/>
        </p:nvCxnSpPr>
        <p:spPr>
          <a:xfrm>
            <a:off x="3613825" y="866550"/>
            <a:ext cx="0" cy="34104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41" name="Google Shape;141;p6"/>
          <p:cNvPicPr preferRelativeResize="0"/>
          <p:nvPr/>
        </p:nvPicPr>
        <p:blipFill rotWithShape="1">
          <a:blip r:embed="rId5">
            <a:alphaModFix/>
          </a:blip>
          <a:srcRect l="11039" t="2775" r="2850" b="8264"/>
          <a:stretch/>
        </p:blipFill>
        <p:spPr>
          <a:xfrm>
            <a:off x="1954238" y="2571750"/>
            <a:ext cx="768200" cy="77093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 txBox="1"/>
          <p:nvPr/>
        </p:nvSpPr>
        <p:spPr>
          <a:xfrm>
            <a:off x="2768825" y="4084975"/>
            <a:ext cx="863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B002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CVPR 2022</a:t>
            </a:r>
            <a:endParaRPr sz="1000">
              <a:solidFill>
                <a:srgbClr val="BB002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6"/>
          <p:cNvSpPr txBox="1"/>
          <p:nvPr/>
        </p:nvSpPr>
        <p:spPr>
          <a:xfrm>
            <a:off x="3687075" y="4084975"/>
            <a:ext cx="863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B002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ICCV 2021</a:t>
            </a:r>
            <a:endParaRPr sz="1000">
              <a:solidFill>
                <a:srgbClr val="BB002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6"/>
          <p:cNvSpPr txBox="1"/>
          <p:nvPr/>
        </p:nvSpPr>
        <p:spPr>
          <a:xfrm>
            <a:off x="4481600" y="4084975"/>
            <a:ext cx="863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B002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CVPR 2019</a:t>
            </a:r>
            <a:endParaRPr sz="1000">
              <a:solidFill>
                <a:srgbClr val="BB002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6"/>
          <p:cNvSpPr txBox="1"/>
          <p:nvPr/>
        </p:nvSpPr>
        <p:spPr>
          <a:xfrm>
            <a:off x="5319800" y="4084975"/>
            <a:ext cx="863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B002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CVPR 2020</a:t>
            </a:r>
            <a:endParaRPr sz="1000">
              <a:solidFill>
                <a:srgbClr val="BB002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6158000" y="4084975"/>
            <a:ext cx="863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B002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ICCV 2017</a:t>
            </a:r>
            <a:endParaRPr sz="1000">
              <a:solidFill>
                <a:srgbClr val="BB002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6920000" y="4084975"/>
            <a:ext cx="863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B002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CVPR 2016</a:t>
            </a:r>
            <a:endParaRPr sz="1000">
              <a:solidFill>
                <a:srgbClr val="BB002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6"/>
          <p:cNvSpPr txBox="1"/>
          <p:nvPr/>
        </p:nvSpPr>
        <p:spPr>
          <a:xfrm>
            <a:off x="3794600" y="758925"/>
            <a:ext cx="86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AdaAttn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4658000" y="766738"/>
            <a:ext cx="86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SANet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5523200" y="758950"/>
            <a:ext cx="86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CST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6"/>
          <p:cNvSpPr txBox="1"/>
          <p:nvPr/>
        </p:nvSpPr>
        <p:spPr>
          <a:xfrm>
            <a:off x="6310400" y="766750"/>
            <a:ext cx="86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AdaIN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6"/>
          <p:cNvSpPr txBox="1"/>
          <p:nvPr/>
        </p:nvSpPr>
        <p:spPr>
          <a:xfrm>
            <a:off x="6996200" y="758950"/>
            <a:ext cx="86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Gatys </a:t>
            </a:r>
            <a:r>
              <a:rPr lang="en-US" sz="9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 al.</a:t>
            </a:r>
            <a:endParaRPr sz="9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6"/>
          <p:cNvSpPr txBox="1"/>
          <p:nvPr/>
        </p:nvSpPr>
        <p:spPr>
          <a:xfrm>
            <a:off x="7768400" y="758950"/>
            <a:ext cx="86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Style Image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6"/>
          <p:cNvSpPr txBox="1"/>
          <p:nvPr/>
        </p:nvSpPr>
        <p:spPr>
          <a:xfrm>
            <a:off x="2114375" y="766750"/>
            <a:ext cx="86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BB002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Ours</a:t>
            </a:r>
            <a:endParaRPr sz="900" b="1">
              <a:solidFill>
                <a:srgbClr val="BB002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6"/>
          <p:cNvSpPr txBox="1"/>
          <p:nvPr/>
        </p:nvSpPr>
        <p:spPr>
          <a:xfrm>
            <a:off x="2827238" y="758925"/>
            <a:ext cx="86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CLIPstyler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6"/>
          <p:cNvSpPr txBox="1"/>
          <p:nvPr/>
        </p:nvSpPr>
        <p:spPr>
          <a:xfrm>
            <a:off x="1117575" y="758950"/>
            <a:ext cx="109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 Condition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6"/>
          <p:cNvSpPr txBox="1"/>
          <p:nvPr/>
        </p:nvSpPr>
        <p:spPr>
          <a:xfrm>
            <a:off x="359600" y="758925"/>
            <a:ext cx="86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 Image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5D8BE1-0B32-0EB3-17F4-AE564832A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0096" y="974459"/>
            <a:ext cx="4060288" cy="31945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3E1861-5789-0F4F-C0E9-F5883527DC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264" y="974459"/>
            <a:ext cx="823031" cy="31945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6FF84C-AC0C-ABF4-FEB1-147C170299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3644" y="974459"/>
            <a:ext cx="823031" cy="3194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C452EE-DEFB-1242-5559-7B98056DB0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4275" y="3374729"/>
            <a:ext cx="768163" cy="786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ECCBF0-93DB-077B-AB14-8D4D717730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024" y="974459"/>
            <a:ext cx="1560711" cy="31945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803cb7356f_0_24"/>
          <p:cNvSpPr/>
          <p:nvPr/>
        </p:nvSpPr>
        <p:spPr>
          <a:xfrm>
            <a:off x="158400" y="2497225"/>
            <a:ext cx="1470600" cy="2273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1803cb7356f_0_24"/>
          <p:cNvSpPr txBox="1"/>
          <p:nvPr/>
        </p:nvSpPr>
        <p:spPr>
          <a:xfrm>
            <a:off x="7705925" y="4176100"/>
            <a:ext cx="13233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g1803cb7356f_0_24"/>
          <p:cNvSpPr txBox="1">
            <a:spLocks noGrp="1"/>
          </p:cNvSpPr>
          <p:nvPr>
            <p:ph type="title"/>
          </p:nvPr>
        </p:nvSpPr>
        <p:spPr>
          <a:xfrm>
            <a:off x="207198" y="190875"/>
            <a:ext cx="8605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Quantitative Evaluation &amp; Ablation Study</a:t>
            </a:r>
            <a:endParaRPr sz="2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7" name="Google Shape;167;g1803cb7356f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150" y="768175"/>
            <a:ext cx="2556675" cy="18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1803cb7356f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825" y="768175"/>
            <a:ext cx="2749425" cy="1906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g1803cb7356f_0_24"/>
          <p:cNvGrpSpPr/>
          <p:nvPr/>
        </p:nvGrpSpPr>
        <p:grpSpPr>
          <a:xfrm>
            <a:off x="2368016" y="2739390"/>
            <a:ext cx="6756544" cy="2119356"/>
            <a:chOff x="320675" y="2026837"/>
            <a:chExt cx="8618042" cy="2568918"/>
          </a:xfrm>
        </p:grpSpPr>
        <p:pic>
          <p:nvPicPr>
            <p:cNvPr id="171" name="Google Shape;171;g1803cb7356f_0_24"/>
            <p:cNvPicPr preferRelativeResize="0"/>
            <p:nvPr/>
          </p:nvPicPr>
          <p:blipFill rotWithShape="1">
            <a:blip r:embed="rId5">
              <a:alphaModFix/>
            </a:blip>
            <a:srcRect b="85038"/>
            <a:stretch/>
          </p:blipFill>
          <p:spPr>
            <a:xfrm>
              <a:off x="320675" y="2047250"/>
              <a:ext cx="1994500" cy="394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g1803cb7356f_0_24"/>
            <p:cNvPicPr preferRelativeResize="0"/>
            <p:nvPr/>
          </p:nvPicPr>
          <p:blipFill rotWithShape="1">
            <a:blip r:embed="rId6">
              <a:alphaModFix/>
            </a:blip>
            <a:srcRect b="85798"/>
            <a:stretch/>
          </p:blipFill>
          <p:spPr>
            <a:xfrm>
              <a:off x="2394900" y="2047253"/>
              <a:ext cx="2272517" cy="394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g1803cb7356f_0_24"/>
            <p:cNvPicPr preferRelativeResize="0"/>
            <p:nvPr/>
          </p:nvPicPr>
          <p:blipFill rotWithShape="1">
            <a:blip r:embed="rId7">
              <a:alphaModFix/>
            </a:blip>
            <a:srcRect b="85798"/>
            <a:stretch/>
          </p:blipFill>
          <p:spPr>
            <a:xfrm>
              <a:off x="4580300" y="2047250"/>
              <a:ext cx="2267924" cy="394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g1803cb7356f_0_24"/>
            <p:cNvPicPr preferRelativeResize="0"/>
            <p:nvPr/>
          </p:nvPicPr>
          <p:blipFill rotWithShape="1">
            <a:blip r:embed="rId8">
              <a:alphaModFix/>
            </a:blip>
            <a:srcRect b="51271"/>
            <a:stretch/>
          </p:blipFill>
          <p:spPr>
            <a:xfrm>
              <a:off x="6666192" y="2026837"/>
              <a:ext cx="2272525" cy="4144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g1803cb7356f_0_24"/>
            <p:cNvPicPr preferRelativeResize="0"/>
            <p:nvPr/>
          </p:nvPicPr>
          <p:blipFill rotWithShape="1">
            <a:blip r:embed="rId9">
              <a:alphaModFix/>
            </a:blip>
            <a:srcRect l="-2196" t="-6091" r="-7609" b="-13812"/>
            <a:stretch/>
          </p:blipFill>
          <p:spPr>
            <a:xfrm>
              <a:off x="6749371" y="2404355"/>
              <a:ext cx="2081175" cy="2191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" name="Google Shape;179;g1803cb7356f_0_24"/>
          <p:cNvSpPr txBox="1"/>
          <p:nvPr/>
        </p:nvSpPr>
        <p:spPr>
          <a:xfrm>
            <a:off x="228601" y="4179525"/>
            <a:ext cx="136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latin typeface="Open Sans"/>
                <a:ea typeface="Open Sans"/>
                <a:cs typeface="Open Sans"/>
                <a:sym typeface="Open Sans"/>
              </a:rPr>
              <a:t>“The great wave off kanagawa by Hokusai”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g1803cb7356f_0_24"/>
          <p:cNvSpPr/>
          <p:nvPr/>
        </p:nvSpPr>
        <p:spPr>
          <a:xfrm>
            <a:off x="781200" y="4015327"/>
            <a:ext cx="257100" cy="253800"/>
          </a:xfrm>
          <a:prstGeom prst="mathPlus">
            <a:avLst>
              <a:gd name="adj1" fmla="val 958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g1803cb7356f_0_24"/>
          <p:cNvCxnSpPr/>
          <p:nvPr/>
        </p:nvCxnSpPr>
        <p:spPr>
          <a:xfrm rot="10800000" flipH="1">
            <a:off x="1744100" y="3695175"/>
            <a:ext cx="657600" cy="5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DF955EA-61A9-081A-2841-07FD86A7B3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8084" y="3134500"/>
            <a:ext cx="1688738" cy="15302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CEB4A5-27B6-3BA0-1DD2-EBD0639767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7617" y="3134500"/>
            <a:ext cx="1694835" cy="15363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B47A2C-9513-478D-8EEA-76E558CD77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6313" y="3128404"/>
            <a:ext cx="1560711" cy="1536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653A90-DCEB-4FBE-4814-70F97C3B78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679" y="2607756"/>
            <a:ext cx="1322947" cy="13351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803cb7356f_4_96"/>
          <p:cNvSpPr txBox="1"/>
          <p:nvPr/>
        </p:nvSpPr>
        <p:spPr>
          <a:xfrm>
            <a:off x="7705925" y="4433675"/>
            <a:ext cx="13233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g1803cb7356f_4_96"/>
          <p:cNvSpPr/>
          <p:nvPr/>
        </p:nvSpPr>
        <p:spPr>
          <a:xfrm>
            <a:off x="328325" y="2574025"/>
            <a:ext cx="8644800" cy="2122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1803cb7356f_4_96"/>
          <p:cNvSpPr/>
          <p:nvPr/>
        </p:nvSpPr>
        <p:spPr>
          <a:xfrm>
            <a:off x="328325" y="780200"/>
            <a:ext cx="8644800" cy="1716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1803cb7356f_4_96"/>
          <p:cNvSpPr txBox="1">
            <a:spLocks noGrp="1"/>
          </p:cNvSpPr>
          <p:nvPr>
            <p:ph type="title"/>
          </p:nvPr>
        </p:nvSpPr>
        <p:spPr>
          <a:xfrm>
            <a:off x="283407" y="267075"/>
            <a:ext cx="6844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 Results</a:t>
            </a:r>
            <a:endParaRPr sz="2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g1803cb7356f_4_96"/>
          <p:cNvSpPr txBox="1"/>
          <p:nvPr/>
        </p:nvSpPr>
        <p:spPr>
          <a:xfrm>
            <a:off x="2247876" y="1390325"/>
            <a:ext cx="2161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latin typeface="Open Sans"/>
                <a:ea typeface="Open Sans"/>
                <a:cs typeface="Open Sans"/>
                <a:sym typeface="Open Sans"/>
              </a:rPr>
              <a:t>“watercolor”</a:t>
            </a:r>
            <a:endParaRPr sz="13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g1803cb7356f_4_96"/>
          <p:cNvSpPr/>
          <p:nvPr/>
        </p:nvSpPr>
        <p:spPr>
          <a:xfrm>
            <a:off x="2464614" y="1471110"/>
            <a:ext cx="257100" cy="297000"/>
          </a:xfrm>
          <a:prstGeom prst="mathPlus">
            <a:avLst>
              <a:gd name="adj1" fmla="val 958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g1803cb7356f_4_96"/>
          <p:cNvCxnSpPr/>
          <p:nvPr/>
        </p:nvCxnSpPr>
        <p:spPr>
          <a:xfrm rot="10800000" flipH="1">
            <a:off x="3847016" y="1624642"/>
            <a:ext cx="547200" cy="2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4" name="Google Shape;194;g1803cb7356f_4_96"/>
          <p:cNvSpPr txBox="1"/>
          <p:nvPr/>
        </p:nvSpPr>
        <p:spPr>
          <a:xfrm>
            <a:off x="939828" y="2235321"/>
            <a:ext cx="244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latin typeface="Open Sans"/>
                <a:ea typeface="Open Sans"/>
                <a:cs typeface="Open Sans"/>
                <a:sym typeface="Open Sans"/>
              </a:rPr>
              <a:t>Subway Surfers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g1803cb7356f_4_96"/>
          <p:cNvSpPr txBox="1"/>
          <p:nvPr/>
        </p:nvSpPr>
        <p:spPr>
          <a:xfrm>
            <a:off x="3784750" y="2235325"/>
            <a:ext cx="3266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Open Sans"/>
                <a:ea typeface="Open Sans"/>
                <a:cs typeface="Open Sans"/>
                <a:sym typeface="Open Sans"/>
              </a:rPr>
              <a:t>Subway Surfers in Watercolor Style </a:t>
            </a:r>
            <a:endParaRPr sz="10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g1803cb7356f_4_96"/>
          <p:cNvSpPr txBox="1"/>
          <p:nvPr/>
        </p:nvSpPr>
        <p:spPr>
          <a:xfrm>
            <a:off x="725528" y="4364771"/>
            <a:ext cx="244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latin typeface="Open Sans"/>
                <a:ea typeface="Open Sans"/>
                <a:cs typeface="Open Sans"/>
                <a:sym typeface="Open Sans"/>
              </a:rPr>
              <a:t>Euro Truck Simulator 2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g1803cb7356f_4_96"/>
          <p:cNvSpPr txBox="1"/>
          <p:nvPr/>
        </p:nvSpPr>
        <p:spPr>
          <a:xfrm>
            <a:off x="4488950" y="4288575"/>
            <a:ext cx="210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latin typeface="Open Sans"/>
                <a:ea typeface="Open Sans"/>
                <a:cs typeface="Open Sans"/>
                <a:sym typeface="Open Sans"/>
              </a:rPr>
              <a:t>Euro Truck Simulator 2 in Vincent Van Gogh’s Style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g1803cb7356f_4_96"/>
          <p:cNvSpPr txBox="1"/>
          <p:nvPr/>
        </p:nvSpPr>
        <p:spPr>
          <a:xfrm>
            <a:off x="2714250" y="3045225"/>
            <a:ext cx="1266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latin typeface="Open Sans"/>
                <a:ea typeface="Open Sans"/>
                <a:cs typeface="Open Sans"/>
                <a:sym typeface="Open Sans"/>
              </a:rPr>
              <a:t>“Starry night by Vincent van </a:t>
            </a:r>
            <a:r>
              <a:rPr lang="en-US" sz="1300" b="1" dirty="0" err="1">
                <a:latin typeface="Open Sans"/>
                <a:ea typeface="Open Sans"/>
                <a:cs typeface="Open Sans"/>
                <a:sym typeface="Open Sans"/>
              </a:rPr>
              <a:t>gogh</a:t>
            </a:r>
            <a:r>
              <a:rPr lang="en-US" sz="1300" b="1" dirty="0">
                <a:latin typeface="Open Sans"/>
                <a:ea typeface="Open Sans"/>
                <a:cs typeface="Open Sans"/>
                <a:sym typeface="Open Sans"/>
              </a:rPr>
              <a:t>”</a:t>
            </a:r>
            <a:endParaRPr sz="13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g1803cb7356f_4_96"/>
          <p:cNvSpPr/>
          <p:nvPr/>
        </p:nvSpPr>
        <p:spPr>
          <a:xfrm>
            <a:off x="2617014" y="3299910"/>
            <a:ext cx="257100" cy="297000"/>
          </a:xfrm>
          <a:prstGeom prst="mathPlus">
            <a:avLst>
              <a:gd name="adj1" fmla="val 958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" name="Google Shape;200;g1803cb7356f_4_96"/>
          <p:cNvCxnSpPr/>
          <p:nvPr/>
        </p:nvCxnSpPr>
        <p:spPr>
          <a:xfrm rot="10800000" flipH="1">
            <a:off x="3847016" y="3453442"/>
            <a:ext cx="547200" cy="2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1" name="Google Shape;201;g1803cb7356f_4_96"/>
          <p:cNvSpPr txBox="1"/>
          <p:nvPr/>
        </p:nvSpPr>
        <p:spPr>
          <a:xfrm>
            <a:off x="4716378" y="463400"/>
            <a:ext cx="1947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BB002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GameStyler</a:t>
            </a:r>
            <a:r>
              <a:rPr lang="en-US" sz="1300" b="1" dirty="0">
                <a:solidFill>
                  <a:srgbClr val="BB002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(Ours)</a:t>
            </a:r>
            <a:endParaRPr sz="1300" b="1" dirty="0">
              <a:solidFill>
                <a:srgbClr val="BB002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g1803cb7356f_4_96"/>
          <p:cNvSpPr txBox="1"/>
          <p:nvPr/>
        </p:nvSpPr>
        <p:spPr>
          <a:xfrm>
            <a:off x="6947071" y="463400"/>
            <a:ext cx="205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BB002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CLIPstyler (CVPR 22)</a:t>
            </a:r>
            <a:endParaRPr sz="1300" b="1">
              <a:solidFill>
                <a:srgbClr val="BB002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3" name="Google Shape;203;g1803cb7356f_4_96"/>
          <p:cNvCxnSpPr/>
          <p:nvPr/>
        </p:nvCxnSpPr>
        <p:spPr>
          <a:xfrm flipH="1">
            <a:off x="6638850" y="2602338"/>
            <a:ext cx="1500" cy="20778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04" name="Google Shape;204;g1803cb7356f_4_96"/>
          <p:cNvCxnSpPr/>
          <p:nvPr/>
        </p:nvCxnSpPr>
        <p:spPr>
          <a:xfrm flipH="1">
            <a:off x="6634350" y="849738"/>
            <a:ext cx="6000" cy="16212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05" name="Google Shape;205;g1803cb7356f_4_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725" y="757000"/>
            <a:ext cx="1398168" cy="15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1803cb7356f_4_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88749" y="757000"/>
            <a:ext cx="1323300" cy="15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1803cb7356f_4_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09150" y="750125"/>
            <a:ext cx="1407378" cy="15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1803cb7356f_4_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775" y="2602350"/>
            <a:ext cx="2247250" cy="17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1803cb7356f_4_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34350" y="2572275"/>
            <a:ext cx="2306150" cy="18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1803cb7356f_4_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4225" y="2572263"/>
            <a:ext cx="2161500" cy="18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255</Words>
  <Application>Microsoft Office PowerPoint</Application>
  <PresentationFormat>On-screen Show (16:9)</PresentationFormat>
  <Paragraphs>97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Times</vt:lpstr>
      <vt:lpstr>Open Sans</vt:lpstr>
      <vt:lpstr>Times New Roman</vt:lpstr>
      <vt:lpstr>CMU PPT Theme</vt:lpstr>
      <vt:lpstr>PowerPoint Presentation</vt:lpstr>
      <vt:lpstr>Challenges in applying Style Transfer for Visual Design</vt:lpstr>
      <vt:lpstr>Model Overview</vt:lpstr>
      <vt:lpstr>Results Obtained</vt:lpstr>
      <vt:lpstr>Comparison with State-of-the-art Models</vt:lpstr>
      <vt:lpstr>Quantitative Evaluation &amp; Ablation Study</vt:lpstr>
      <vt:lpstr>Additional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Aviral Chharia</dc:creator>
  <cp:lastModifiedBy>Aviral Chharia</cp:lastModifiedBy>
  <cp:revision>1</cp:revision>
  <dcterms:modified xsi:type="dcterms:W3CDTF">2022-12-08T13:19:49Z</dcterms:modified>
</cp:coreProperties>
</file>